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5" r:id="rId11"/>
    <p:sldId id="266" r:id="rId12"/>
    <p:sldId id="268" r:id="rId13"/>
    <p:sldId id="273" r:id="rId14"/>
    <p:sldId id="269" r:id="rId15"/>
    <p:sldId id="272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26" autoAdjust="0"/>
  </p:normalViewPr>
  <p:slideViewPr>
    <p:cSldViewPr snapToGrid="0">
      <p:cViewPr>
        <p:scale>
          <a:sx n="75" d="100"/>
          <a:sy n="75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802B6-38CE-482D-85AF-45D82392E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ADBBB-9021-4A28-986A-4BCC80D9B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C6421-0E11-4B88-B99C-3BEB6ABF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10/02/2019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8DF57-DDCF-4E78-9CFB-D1A1B9D7E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5E691-7C99-4A6C-AF0B-0B43693C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34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1D81-D75F-4698-9800-3BB921B1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3F693-E816-4B0D-97D9-BAEB48967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736DF-EA1E-407D-902E-4F378B35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10/02/2019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C0E63-AE65-442F-B993-F24CCA23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EC9E4-41BC-4A60-A57C-73CFA781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807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3D2BF1-4C74-4DF4-B219-68527F254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56DF0-6026-49B4-AB12-C4275AF20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253F1-6C78-4087-BB99-BDF9154D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10/02/2019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B7828-968A-415C-A036-2C34C666E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6B399-4940-43D2-B7CD-9D596FD8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93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7929-E8EC-4767-8AAE-DB1F0FAC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18E7-0274-4743-8D99-E5E09A65A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6F895-CC57-4010-BAB6-E5C8E71B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10/02/2019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D1F1A-FB00-445B-9C7E-3AF240D1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B98BA-B09D-49B5-8F2E-0485B90CB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213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A910-A65D-4D4D-8980-7CA8937A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0DCF6-D7B5-4E9D-8B8A-34E60C174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888FE-F2AF-4CD2-922A-737C9E0E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10/02/2019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1D19-B069-4010-BB17-CAFF29E26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8A688-E933-408A-98CE-102CFE51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683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A3C5-1797-4C4B-8AF5-0B5CE119C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1166B-7AF4-4B04-B130-1CCD9BA82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E101F-916A-42BA-B31F-33D4BD256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2089E-6FCF-4480-AF63-DE93C49C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10/02/2019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244D7-1553-4F84-9239-E03B92AC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6B764-09A2-4187-985C-C7D70C4E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98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BD38D-2D31-4D26-BD0D-E762BECD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AE3B0-79E6-4615-AF1F-ABA175C4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4B581-CE60-40F3-99DA-FD8D68420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506F1A-FF26-4521-A906-308DA34C7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B2844-32FC-4E83-A404-F2F14DC34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E7D54-F7EF-4851-93E7-537E941C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10/02/2019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7B4206-D714-4DFF-9C08-6B6AC009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283C1-AA51-4885-8F4A-BDB12985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71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0449-EA08-4415-AD83-A103B9BE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7F05D-9174-43A7-856D-0104422D3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10/02/2019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F2BA7-A022-4053-BB2B-77696A5BC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0CEED-7641-4A4E-AE02-A2195BB9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73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01A18-6D60-470F-A63C-FA9270634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10/02/2019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AED5B2-D3E7-4E7A-9A77-A6895129F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955C1-431F-4B50-9643-4C971966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18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033B-3E29-4C3B-A0F8-FCFDCF06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B9E2-0FCB-4A23-8881-4062D99FE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3CFD0-EF01-4B42-BF5B-278C180CC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25433-60EF-4654-B0A2-E546511A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10/02/2019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E908A-2138-4D04-82CD-CCAD36DFE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DF021-87CE-4D84-B73A-F460C0FA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32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CC75-7FD3-48A5-AF7E-73430662E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43EBD-6DB2-486D-B5AC-12D8071E7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4EFB2-6206-4F17-8BF1-DF18B8540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CD940-3AEF-4521-9D06-300D96609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DE0C-2FF5-4744-877C-1A5D02A62C4B}" type="datetimeFigureOut">
              <a:rPr lang="en-GB" smtClean="0"/>
              <a:t>10/02/2019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76A7D-018A-4E33-8F5B-8C2187F11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32F11-A8FE-4A89-B98D-561E4BC90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09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99E89B-B622-49CA-B64E-264D02B3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D02BB-D240-456C-B4B3-CDDCB3706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ECFF9-F0F6-42A8-B1BD-51CA3DB6E9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DE0C-2FF5-4744-877C-1A5D02A62C4B}" type="datetimeFigureOut">
              <a:rPr lang="en-GB" smtClean="0"/>
              <a:t>10/02/2019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C4F77-67FC-4A24-A637-AAC5190E5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5668A-B637-4057-9F44-AE3732E5C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785FA-FC06-45FE-A305-049A37CE2F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50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638B72B7-BC1B-4DE5-9706-B13B311BE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4246" y="1241473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71964D-9782-4033-BD9D-E7AC0800D80C}"/>
              </a:ext>
            </a:extLst>
          </p:cNvPr>
          <p:cNvSpPr/>
          <p:nvPr/>
        </p:nvSpPr>
        <p:spPr>
          <a:xfrm>
            <a:off x="4767943" y="1241473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9CFE4-AAD1-4BE5-BDF0-59309B004078}"/>
              </a:ext>
            </a:extLst>
          </p:cNvPr>
          <p:cNvCxnSpPr>
            <a:stCxn id="5" idx="3"/>
          </p:cNvCxnSpPr>
          <p:nvPr/>
        </p:nvCxnSpPr>
        <p:spPr>
          <a:xfrm>
            <a:off x="3528646" y="1698673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13326F32-DBF3-4DB4-8562-8A369DF16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4246" y="3601496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4E565F-6C4C-4638-92F7-A50884C090AD}"/>
              </a:ext>
            </a:extLst>
          </p:cNvPr>
          <p:cNvSpPr/>
          <p:nvPr/>
        </p:nvSpPr>
        <p:spPr>
          <a:xfrm>
            <a:off x="4767943" y="360149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Algorithmic Design Tool</a:t>
            </a:r>
          </a:p>
          <a:p>
            <a:pPr algn="ctr"/>
            <a:r>
              <a:rPr lang="pt-PT" b="1" dirty="0"/>
              <a:t>&lt;/&gt;</a:t>
            </a:r>
            <a:endParaRPr lang="en-GB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2D00FF-A4B2-41E9-AD5C-446E6DD3318A}"/>
              </a:ext>
            </a:extLst>
          </p:cNvPr>
          <p:cNvCxnSpPr>
            <a:stCxn id="9" idx="3"/>
          </p:cNvCxnSpPr>
          <p:nvPr/>
        </p:nvCxnSpPr>
        <p:spPr>
          <a:xfrm>
            <a:off x="3528646" y="405869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25C434-0038-4469-A265-444FDCDCCBC0}"/>
              </a:ext>
            </a:extLst>
          </p:cNvPr>
          <p:cNvSpPr/>
          <p:nvPr/>
        </p:nvSpPr>
        <p:spPr>
          <a:xfrm>
            <a:off x="7480663" y="360149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756C5D-6F53-49B0-8544-D3C87B011A3B}"/>
              </a:ext>
            </a:extLst>
          </p:cNvPr>
          <p:cNvCxnSpPr/>
          <p:nvPr/>
        </p:nvCxnSpPr>
        <p:spPr>
          <a:xfrm>
            <a:off x="6241366" y="405869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26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6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180630" y="2975752"/>
            <a:ext cx="150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173848" y="4231628"/>
            <a:ext cx="150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5" y="968041"/>
            <a:ext cx="1165494" cy="64633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175413" y="644875"/>
            <a:ext cx="1497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Objective Function Goal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175413" y="1328529"/>
            <a:ext cx="150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173847" y="1980042"/>
            <a:ext cx="150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-721008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 Setup View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170257" y="5283615"/>
            <a:ext cx="1502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 flipH="1">
            <a:off x="1693353" y="5756586"/>
            <a:ext cx="2963643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196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-1653547" y="-120506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 – Results view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DB9A0E-567B-4D20-B3D9-0C6B973D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806" y="1344933"/>
            <a:ext cx="6088194" cy="5310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9A0093-990A-4A3E-86B3-438051D58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"/>
          <a:stretch/>
        </p:blipFill>
        <p:spPr>
          <a:xfrm>
            <a:off x="106677" y="1344933"/>
            <a:ext cx="5955014" cy="5310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393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73E254-29A1-4FD2-8291-00E72ECF7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732657"/>
            <a:ext cx="9591675" cy="53926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Goat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C730C-90B1-4433-AA3A-323D756A1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828674"/>
            <a:ext cx="3771900" cy="26003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289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Octopus</a:t>
            </a:r>
          </a:p>
        </p:txBody>
      </p:sp>
    </p:spTree>
    <p:extLst>
      <p:ext uri="{BB962C8B-B14F-4D97-AF65-F5344CB8AC3E}">
        <p14:creationId xmlns:p14="http://schemas.microsoft.com/office/powerpoint/2010/main" val="2337098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6225936-5A1F-4B8F-96F2-86AF4895B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FC9E53-D361-44BC-B2FB-6A9F7E59BBCA}"/>
              </a:ext>
            </a:extLst>
          </p:cNvPr>
          <p:cNvSpPr/>
          <p:nvPr/>
        </p:nvSpPr>
        <p:spPr>
          <a:xfrm>
            <a:off x="10887074" y="523220"/>
            <a:ext cx="1304925" cy="419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138818-570F-42D5-8903-C7E431466DBF}"/>
              </a:ext>
            </a:extLst>
          </p:cNvPr>
          <p:cNvSpPr/>
          <p:nvPr/>
        </p:nvSpPr>
        <p:spPr>
          <a:xfrm>
            <a:off x="10887074" y="990600"/>
            <a:ext cx="1304926" cy="3722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C88393-064B-444A-A0D9-AC8712795E68}"/>
              </a:ext>
            </a:extLst>
          </p:cNvPr>
          <p:cNvSpPr/>
          <p:nvPr/>
        </p:nvSpPr>
        <p:spPr>
          <a:xfrm>
            <a:off x="0" y="736274"/>
            <a:ext cx="1304925" cy="14735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A687EE-F6C6-4F14-87F0-6C3A983C9CF7}"/>
              </a:ext>
            </a:extLst>
          </p:cNvPr>
          <p:cNvSpPr/>
          <p:nvPr/>
        </p:nvSpPr>
        <p:spPr>
          <a:xfrm>
            <a:off x="0" y="2247900"/>
            <a:ext cx="1304925" cy="17907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DD9D3-3C27-4E36-9AD1-1FCB8997880B}"/>
              </a:ext>
            </a:extLst>
          </p:cNvPr>
          <p:cNvSpPr/>
          <p:nvPr/>
        </p:nvSpPr>
        <p:spPr>
          <a:xfrm>
            <a:off x="114300" y="5016500"/>
            <a:ext cx="1930400" cy="1839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4799B7-1DF2-4D0A-99C7-2D8FC7917991}"/>
              </a:ext>
            </a:extLst>
          </p:cNvPr>
          <p:cNvSpPr/>
          <p:nvPr/>
        </p:nvSpPr>
        <p:spPr>
          <a:xfrm>
            <a:off x="2311400" y="5018174"/>
            <a:ext cx="3644900" cy="1839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5AE631-F78A-42E5-8B9D-EDEF2AE53DB0}"/>
              </a:ext>
            </a:extLst>
          </p:cNvPr>
          <p:cNvSpPr/>
          <p:nvPr/>
        </p:nvSpPr>
        <p:spPr>
          <a:xfrm>
            <a:off x="6095999" y="5016500"/>
            <a:ext cx="6095999" cy="1839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30C98-80FA-47C1-ADC9-C40F864A2A17}"/>
              </a:ext>
            </a:extLst>
          </p:cNvPr>
          <p:cNvSpPr/>
          <p:nvPr/>
        </p:nvSpPr>
        <p:spPr>
          <a:xfrm>
            <a:off x="6810376" y="929175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1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A6557-BBDE-4CF4-AC4B-C2488D8FA76C}"/>
              </a:ext>
            </a:extLst>
          </p:cNvPr>
          <p:cNvSpPr/>
          <p:nvPr/>
        </p:nvSpPr>
        <p:spPr>
          <a:xfrm>
            <a:off x="2911474" y="733098"/>
            <a:ext cx="4619625" cy="37220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F34CEF-6603-41F4-B042-ACD70CCE3A1F}"/>
              </a:ext>
            </a:extLst>
          </p:cNvPr>
          <p:cNvSpPr/>
          <p:nvPr/>
        </p:nvSpPr>
        <p:spPr>
          <a:xfrm>
            <a:off x="5867400" y="1841499"/>
            <a:ext cx="1054100" cy="14605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4BBFE1-C97C-4D9C-AE7E-CC20BD99A76B}"/>
              </a:ext>
            </a:extLst>
          </p:cNvPr>
          <p:cNvSpPr/>
          <p:nvPr/>
        </p:nvSpPr>
        <p:spPr>
          <a:xfrm>
            <a:off x="6365876" y="2078688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2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75DD51-7C31-4F44-8DD9-0D95E1341D3B}"/>
              </a:ext>
            </a:extLst>
          </p:cNvPr>
          <p:cNvSpPr/>
          <p:nvPr/>
        </p:nvSpPr>
        <p:spPr>
          <a:xfrm>
            <a:off x="8788400" y="4712677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3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67E5006-9948-4C16-B121-CA5A64A67C04}"/>
              </a:ext>
            </a:extLst>
          </p:cNvPr>
          <p:cNvSpPr/>
          <p:nvPr/>
        </p:nvSpPr>
        <p:spPr>
          <a:xfrm>
            <a:off x="10217149" y="678186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4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7E9A57-25CB-4265-A8D2-63BF1B999B1B}"/>
              </a:ext>
            </a:extLst>
          </p:cNvPr>
          <p:cNvSpPr/>
          <p:nvPr/>
        </p:nvSpPr>
        <p:spPr>
          <a:xfrm>
            <a:off x="10220322" y="1147109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5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DE5E0D-DA0E-4234-8DD7-88F2B476486C}"/>
              </a:ext>
            </a:extLst>
          </p:cNvPr>
          <p:cNvSpPr/>
          <p:nvPr/>
        </p:nvSpPr>
        <p:spPr>
          <a:xfrm>
            <a:off x="723900" y="884562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6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1CEA303-F866-4B8E-B812-B8C297449F26}"/>
              </a:ext>
            </a:extLst>
          </p:cNvPr>
          <p:cNvSpPr/>
          <p:nvPr/>
        </p:nvSpPr>
        <p:spPr>
          <a:xfrm>
            <a:off x="712787" y="2681937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7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3E2715-89EC-4739-A5ED-2F51631AD453}"/>
              </a:ext>
            </a:extLst>
          </p:cNvPr>
          <p:cNvSpPr/>
          <p:nvPr/>
        </p:nvSpPr>
        <p:spPr>
          <a:xfrm>
            <a:off x="1397001" y="6561788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8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D7FC6BC-F177-4A87-A7C2-CAA80612799B}"/>
              </a:ext>
            </a:extLst>
          </p:cNvPr>
          <p:cNvSpPr/>
          <p:nvPr/>
        </p:nvSpPr>
        <p:spPr>
          <a:xfrm>
            <a:off x="5324474" y="6587188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9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60C99F-7F87-402C-89F1-E4B00AA0E187}"/>
              </a:ext>
            </a:extLst>
          </p:cNvPr>
          <p:cNvSpPr/>
          <p:nvPr/>
        </p:nvSpPr>
        <p:spPr>
          <a:xfrm>
            <a:off x="11522075" y="6574488"/>
            <a:ext cx="555624" cy="2200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rgbClr val="C00000"/>
                </a:solidFill>
              </a:rPr>
              <a:t>10</a:t>
            </a:r>
            <a:endParaRPr lang="en-GB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976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Optimo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65666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Opossum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13A2787-F7B4-4E46-A494-6C9B26939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93" y="1483568"/>
            <a:ext cx="10119169" cy="24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73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4212B-D3AB-4269-8463-733B62C4EB64}"/>
              </a:ext>
            </a:extLst>
          </p:cNvPr>
          <p:cNvSpPr txBox="1"/>
          <p:nvPr/>
        </p:nvSpPr>
        <p:spPr>
          <a:xfrm>
            <a:off x="0" y="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Silvereye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DC88A5-0B7F-4E3D-BF2E-E42A2D0B4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27" y="854615"/>
            <a:ext cx="3912585" cy="5148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65FA69-AC98-475D-81E9-150AFA14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887" y="854615"/>
            <a:ext cx="3912585" cy="514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7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eel&#10;&#10;Description automatically generated">
            <a:extLst>
              <a:ext uri="{FF2B5EF4-FFF2-40B4-BE49-F238E27FC236}">
                <a16:creationId xmlns:a16="http://schemas.microsoft.com/office/drawing/2014/main" id="{F869B04C-10B6-409C-8B3B-4B4BF1802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4300"/>
            <a:ext cx="12192000" cy="34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33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heel&#10;&#10;Description automatically generated">
            <a:extLst>
              <a:ext uri="{FF2B5EF4-FFF2-40B4-BE49-F238E27FC236}">
                <a16:creationId xmlns:a16="http://schemas.microsoft.com/office/drawing/2014/main" id="{B9E43C05-4D55-4899-8565-CC5C4E129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31"/>
          <a:stretch/>
        </p:blipFill>
        <p:spPr>
          <a:xfrm>
            <a:off x="0" y="2484300"/>
            <a:ext cx="3812345" cy="3493118"/>
          </a:xfrm>
          <a:prstGeom prst="rect">
            <a:avLst/>
          </a:prstGeom>
        </p:spPr>
      </p:pic>
      <p:pic>
        <p:nvPicPr>
          <p:cNvPr id="3" name="Picture 2" descr="A picture containing wheel&#10;&#10;Description automatically generated">
            <a:extLst>
              <a:ext uri="{FF2B5EF4-FFF2-40B4-BE49-F238E27FC236}">
                <a16:creationId xmlns:a16="http://schemas.microsoft.com/office/drawing/2014/main" id="{3C8EFA6A-27A0-4919-9882-8A3A927F3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9" r="33423"/>
          <a:stretch/>
        </p:blipFill>
        <p:spPr>
          <a:xfrm>
            <a:off x="3812345" y="2484300"/>
            <a:ext cx="4304714" cy="3493118"/>
          </a:xfrm>
          <a:prstGeom prst="rect">
            <a:avLst/>
          </a:prstGeom>
        </p:spPr>
      </p:pic>
      <p:pic>
        <p:nvPicPr>
          <p:cNvPr id="4" name="Picture 3" descr="A picture containing wheel&#10;&#10;Description automatically generated">
            <a:extLst>
              <a:ext uri="{FF2B5EF4-FFF2-40B4-BE49-F238E27FC236}">
                <a16:creationId xmlns:a16="http://schemas.microsoft.com/office/drawing/2014/main" id="{E34E3F92-5980-46DF-B5C2-A15F5B284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7"/>
          <a:stretch/>
        </p:blipFill>
        <p:spPr>
          <a:xfrm>
            <a:off x="8117058" y="2484300"/>
            <a:ext cx="4074941" cy="34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7D97FB-40F6-43D0-8C74-12F6CB4C9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133" y="2071085"/>
            <a:ext cx="3474479" cy="270435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wheel&#10;&#10;Description automatically generated">
            <a:extLst>
              <a:ext uri="{FF2B5EF4-FFF2-40B4-BE49-F238E27FC236}">
                <a16:creationId xmlns:a16="http://schemas.microsoft.com/office/drawing/2014/main" id="{33C65011-2A06-48D2-891A-06DAB9B24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t="11701" r="70006" b="10135"/>
          <a:stretch/>
        </p:blipFill>
        <p:spPr>
          <a:xfrm>
            <a:off x="414337" y="2071084"/>
            <a:ext cx="3509961" cy="270435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68BDCFD7-87A9-4935-AD67-40E44757F1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r="18438"/>
          <a:stretch/>
        </p:blipFill>
        <p:spPr>
          <a:xfrm>
            <a:off x="8139064" y="1988826"/>
            <a:ext cx="3802135" cy="28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7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User">
            <a:extLst>
              <a:ext uri="{FF2B5EF4-FFF2-40B4-BE49-F238E27FC236}">
                <a16:creationId xmlns:a16="http://schemas.microsoft.com/office/drawing/2014/main" id="{F20628A9-59F3-487C-B77C-C3334E213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346" y="2096546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D41FE1-58D6-41AC-A1EE-9B8C2E3A5AC4}"/>
              </a:ext>
            </a:extLst>
          </p:cNvPr>
          <p:cNvSpPr/>
          <p:nvPr/>
        </p:nvSpPr>
        <p:spPr>
          <a:xfrm>
            <a:off x="4425043" y="2096546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Algorithmic Design Tool</a:t>
            </a:r>
          </a:p>
          <a:p>
            <a:pPr algn="ctr"/>
            <a:r>
              <a:rPr lang="pt-PT" b="1" dirty="0"/>
              <a:t>&lt;/&gt;</a:t>
            </a:r>
            <a:endParaRPr lang="en-GB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EB8EAD-3366-4E31-A8E2-B15A334A00A6}"/>
              </a:ext>
            </a:extLst>
          </p:cNvPr>
          <p:cNvCxnSpPr>
            <a:stCxn id="2" idx="3"/>
          </p:cNvCxnSpPr>
          <p:nvPr/>
        </p:nvCxnSpPr>
        <p:spPr>
          <a:xfrm>
            <a:off x="3185746" y="2553746"/>
            <a:ext cx="11217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B90EC37-E473-4E79-8552-CE9EB2A393AA}"/>
              </a:ext>
            </a:extLst>
          </p:cNvPr>
          <p:cNvSpPr/>
          <p:nvPr/>
        </p:nvSpPr>
        <p:spPr>
          <a:xfrm>
            <a:off x="7335297" y="471431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3D Modeling Tool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85FB7F-E8ED-4800-8EBE-B57E5063B052}"/>
              </a:ext>
            </a:extLst>
          </p:cNvPr>
          <p:cNvCxnSpPr>
            <a:cxnSpLocks/>
          </p:cNvCxnSpPr>
          <p:nvPr/>
        </p:nvCxnSpPr>
        <p:spPr>
          <a:xfrm flipV="1">
            <a:off x="5946007" y="1385831"/>
            <a:ext cx="1245640" cy="7228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58BAF6C-375A-4DA3-B625-9E4D7520752A}"/>
              </a:ext>
            </a:extLst>
          </p:cNvPr>
          <p:cNvSpPr/>
          <p:nvPr/>
        </p:nvSpPr>
        <p:spPr>
          <a:xfrm>
            <a:off x="7335297" y="2002342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Analytical Tool 1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A1A152-0611-43D0-AE07-FFA52E5FDEAE}"/>
              </a:ext>
            </a:extLst>
          </p:cNvPr>
          <p:cNvCxnSpPr>
            <a:cxnSpLocks/>
          </p:cNvCxnSpPr>
          <p:nvPr/>
        </p:nvCxnSpPr>
        <p:spPr>
          <a:xfrm>
            <a:off x="5905500" y="2459542"/>
            <a:ext cx="1312231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CC59D78-3D6A-48EC-B6E4-7847EBC96485}"/>
              </a:ext>
            </a:extLst>
          </p:cNvPr>
          <p:cNvSpPr/>
          <p:nvPr/>
        </p:nvSpPr>
        <p:spPr>
          <a:xfrm>
            <a:off x="7335297" y="3533253"/>
            <a:ext cx="1328057" cy="91440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Analytical Tool 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148F78-2B06-4758-B51D-3ABF3D3F2CB6}"/>
              </a:ext>
            </a:extLst>
          </p:cNvPr>
          <p:cNvCxnSpPr>
            <a:cxnSpLocks/>
          </p:cNvCxnSpPr>
          <p:nvPr/>
        </p:nvCxnSpPr>
        <p:spPr>
          <a:xfrm>
            <a:off x="5905500" y="2810400"/>
            <a:ext cx="1286147" cy="76095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EAB6EC1-0797-4F82-BC04-8D450AC28EBB}"/>
              </a:ext>
            </a:extLst>
          </p:cNvPr>
          <p:cNvSpPr/>
          <p:nvPr/>
        </p:nvSpPr>
        <p:spPr>
          <a:xfrm rot="5400000">
            <a:off x="7781587" y="3021308"/>
            <a:ext cx="635564" cy="464527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3600" dirty="0"/>
              <a:t>...</a:t>
            </a:r>
            <a:endParaRPr lang="en-GB" sz="3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B37579-4B98-4038-9712-CD4971C18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978" y="1768102"/>
            <a:ext cx="1803469" cy="1403725"/>
          </a:xfrm>
          <a:prstGeom prst="rect">
            <a:avLst/>
          </a:prstGeom>
        </p:spPr>
      </p:pic>
      <p:pic>
        <p:nvPicPr>
          <p:cNvPr id="19" name="Picture 18" descr="A picture containing wheel&#10;&#10;Description automatically generated">
            <a:extLst>
              <a:ext uri="{FF2B5EF4-FFF2-40B4-BE49-F238E27FC236}">
                <a16:creationId xmlns:a16="http://schemas.microsoft.com/office/drawing/2014/main" id="{748E04C7-F86C-496C-91AC-1CDA4D8766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t="11701" r="70006" b="10135"/>
          <a:stretch/>
        </p:blipFill>
        <p:spPr>
          <a:xfrm>
            <a:off x="9335122" y="249673"/>
            <a:ext cx="1762431" cy="1357916"/>
          </a:xfrm>
          <a:prstGeom prst="rect">
            <a:avLst/>
          </a:prstGeom>
        </p:spPr>
      </p:pic>
      <p:pic>
        <p:nvPicPr>
          <p:cNvPr id="20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7316AA06-E63C-4232-B19B-28C38F253F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r="18438"/>
          <a:stretch/>
        </p:blipFill>
        <p:spPr>
          <a:xfrm>
            <a:off x="9379978" y="3314180"/>
            <a:ext cx="1803469" cy="13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7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opossum logo">
            <a:extLst>
              <a:ext uri="{FF2B5EF4-FFF2-40B4-BE49-F238E27FC236}">
                <a16:creationId xmlns:a16="http://schemas.microsoft.com/office/drawing/2014/main" id="{20B528F4-F4BC-424D-8F94-68DFB6B46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632" y="2344183"/>
            <a:ext cx="710317" cy="70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ctopus grasshopper logo">
            <a:extLst>
              <a:ext uri="{FF2B5EF4-FFF2-40B4-BE49-F238E27FC236}">
                <a16:creationId xmlns:a16="http://schemas.microsoft.com/office/drawing/2014/main" id="{FE6DC0D8-4089-4800-8252-B2FEB8A03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304" y="2100260"/>
            <a:ext cx="1219201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oat optimization logo">
            <a:extLst>
              <a:ext uri="{FF2B5EF4-FFF2-40B4-BE49-F238E27FC236}">
                <a16:creationId xmlns:a16="http://schemas.microsoft.com/office/drawing/2014/main" id="{73DFACAB-DF34-48C2-9697-FA99A938A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79" y="2344183"/>
            <a:ext cx="646410" cy="64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pi.ning.com/files/lzg-kawjgFk-MuDwQv6wJYhTCzSzdb-jsFshJuP*ErJJ7iXlaUrGutLigJA*peUanKtODtoXNr3IDKYCty08krBLynH-gdL8/galapagos_image.png">
            <a:extLst>
              <a:ext uri="{FF2B5EF4-FFF2-40B4-BE49-F238E27FC236}">
                <a16:creationId xmlns:a16="http://schemas.microsoft.com/office/drawing/2014/main" id="{65D572C2-142D-4C4F-BFC0-3DB1A872B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3892" r="5002" b="4747"/>
          <a:stretch/>
        </p:blipFill>
        <p:spPr bwMode="auto">
          <a:xfrm>
            <a:off x="1022846" y="2371725"/>
            <a:ext cx="646410" cy="6464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4DD608-3C79-4D0E-8021-8B8B7480C6EA}"/>
              </a:ext>
            </a:extLst>
          </p:cNvPr>
          <p:cNvSpPr txBox="1"/>
          <p:nvPr/>
        </p:nvSpPr>
        <p:spPr>
          <a:xfrm>
            <a:off x="4482560" y="2990593"/>
            <a:ext cx="96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Octopus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475C73-4177-4805-86D1-C15B71F07B16}"/>
              </a:ext>
            </a:extLst>
          </p:cNvPr>
          <p:cNvSpPr txBox="1"/>
          <p:nvPr/>
        </p:nvSpPr>
        <p:spPr>
          <a:xfrm>
            <a:off x="5664446" y="298812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Opossum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3F7E4-14CE-4FD8-A582-D195C797CEA2}"/>
              </a:ext>
            </a:extLst>
          </p:cNvPr>
          <p:cNvSpPr txBox="1"/>
          <p:nvPr/>
        </p:nvSpPr>
        <p:spPr>
          <a:xfrm>
            <a:off x="1921779" y="2988129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95405C-EDC0-461F-84D8-4E6EB775D629}"/>
              </a:ext>
            </a:extLst>
          </p:cNvPr>
          <p:cNvSpPr txBox="1"/>
          <p:nvPr/>
        </p:nvSpPr>
        <p:spPr>
          <a:xfrm>
            <a:off x="752460" y="298812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Galapagos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473F8-CF22-4FAD-AC06-180FAAC9B69A}"/>
              </a:ext>
            </a:extLst>
          </p:cNvPr>
          <p:cNvSpPr txBox="1"/>
          <p:nvPr/>
        </p:nvSpPr>
        <p:spPr>
          <a:xfrm>
            <a:off x="7654543" y="2988129"/>
            <a:ext cx="89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E5683-10BC-4083-8CD9-6C4B9986F00F}"/>
              </a:ext>
            </a:extLst>
          </p:cNvPr>
          <p:cNvSpPr txBox="1"/>
          <p:nvPr/>
        </p:nvSpPr>
        <p:spPr>
          <a:xfrm>
            <a:off x="1267279" y="1115087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Grasshopper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F031D-1841-4825-ADCC-6605DC2A72BD}"/>
              </a:ext>
            </a:extLst>
          </p:cNvPr>
          <p:cNvSpPr txBox="1"/>
          <p:nvPr/>
        </p:nvSpPr>
        <p:spPr>
          <a:xfrm>
            <a:off x="6961349" y="1115087"/>
            <a:ext cx="222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Dynamo</a:t>
            </a:r>
          </a:p>
        </p:txBody>
      </p:sp>
      <p:pic>
        <p:nvPicPr>
          <p:cNvPr id="1040" name="Picture 16" descr="Silvereye is an optimization add-on component based on Particle Swarm Optimization (PSO) for Rhinoâs Grasshopper. ">
            <a:extLst>
              <a:ext uri="{FF2B5EF4-FFF2-40B4-BE49-F238E27FC236}">
                <a16:creationId xmlns:a16="http://schemas.microsoft.com/office/drawing/2014/main" id="{FC1BEE2B-0748-42A2-B755-C6F67235F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8145" r="4496" b="10899"/>
          <a:stretch/>
        </p:blipFill>
        <p:spPr bwMode="auto">
          <a:xfrm>
            <a:off x="2785316" y="2344183"/>
            <a:ext cx="817515" cy="73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969CC4-87F3-4689-BBCF-000F642C5F34}"/>
              </a:ext>
            </a:extLst>
          </p:cNvPr>
          <p:cNvSpPr txBox="1"/>
          <p:nvPr/>
        </p:nvSpPr>
        <p:spPr>
          <a:xfrm>
            <a:off x="2649523" y="2988129"/>
            <a:ext cx="102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Silvereye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D11FE42-1DCE-43D0-8EFB-13C583AFBF57}"/>
              </a:ext>
            </a:extLst>
          </p:cNvPr>
          <p:cNvSpPr/>
          <p:nvPr/>
        </p:nvSpPr>
        <p:spPr>
          <a:xfrm rot="5400000">
            <a:off x="3576314" y="-1031562"/>
            <a:ext cx="330597" cy="5978303"/>
          </a:xfrm>
          <a:prstGeom prst="leftBrace">
            <a:avLst>
              <a:gd name="adj1" fmla="val 128590"/>
              <a:gd name="adj2" fmla="val 505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266D627F-8D9C-45A8-8A20-8CEABB3BC207}"/>
              </a:ext>
            </a:extLst>
          </p:cNvPr>
          <p:cNvSpPr/>
          <p:nvPr/>
        </p:nvSpPr>
        <p:spPr>
          <a:xfrm rot="5400000">
            <a:off x="7936129" y="1089573"/>
            <a:ext cx="330597" cy="1736035"/>
          </a:xfrm>
          <a:prstGeom prst="leftBrace">
            <a:avLst>
              <a:gd name="adj1" fmla="val 129939"/>
              <a:gd name="adj2" fmla="val 505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883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987179-4948-4BA0-88B2-F98DD8F5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31" y="761786"/>
            <a:ext cx="4748029" cy="98963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267009" y="2042165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45533" y="2060061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>
            <a:off x="6866063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>
            <a:off x="7253146" y="1536372"/>
            <a:ext cx="914341" cy="523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112571" y="2061723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</p:cNvCxnSpPr>
          <p:nvPr/>
        </p:nvCxnSpPr>
        <p:spPr>
          <a:xfrm flipH="1">
            <a:off x="10049070" y="1728884"/>
            <a:ext cx="464822" cy="3295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0049070" y="1384299"/>
            <a:ext cx="929639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385877" y="2060061"/>
            <a:ext cx="1646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Information about Galapagos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>
            <a:off x="11209021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4" y="829541"/>
            <a:ext cx="1165495" cy="78483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266101" y="644875"/>
            <a:ext cx="140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506874" y="2021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6866063" y="3799082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>
            <a:off x="6144913" y="4257986"/>
            <a:ext cx="721150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06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987179-4948-4BA0-88B2-F98DD8F5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31" y="761786"/>
            <a:ext cx="4748029" cy="98963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267009" y="2042165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45533" y="2060061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>
            <a:off x="6866063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>
            <a:off x="7253146" y="1536372"/>
            <a:ext cx="914341" cy="523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112571" y="2061723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</p:cNvCxnSpPr>
          <p:nvPr/>
        </p:nvCxnSpPr>
        <p:spPr>
          <a:xfrm flipH="1">
            <a:off x="10049070" y="1728884"/>
            <a:ext cx="464822" cy="3295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0049070" y="1384299"/>
            <a:ext cx="929639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385877" y="2060061"/>
            <a:ext cx="1646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Information about Galapagos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>
            <a:off x="11209021" y="1614372"/>
            <a:ext cx="0" cy="445689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506874" y="20210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6866063" y="3799082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>
            <a:off x="6144913" y="4257986"/>
            <a:ext cx="721150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43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8B6CFA7C-2507-4166-89D8-E1B3C58D9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04" y="1403225"/>
            <a:ext cx="6132842" cy="528752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220EFD-AC03-4909-950A-7C3D4701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79" y="740393"/>
            <a:ext cx="4269798" cy="5950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D09EC5-710F-4B8B-AA79-A11DDA5BE52D}"/>
              </a:ext>
            </a:extLst>
          </p:cNvPr>
          <p:cNvSpPr txBox="1"/>
          <p:nvPr/>
        </p:nvSpPr>
        <p:spPr>
          <a:xfrm>
            <a:off x="6171580" y="323520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Genetic Algorithm Solver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3FB5-13B6-4BD7-A627-A47179F793B8}"/>
              </a:ext>
            </a:extLst>
          </p:cNvPr>
          <p:cNvSpPr txBox="1"/>
          <p:nvPr/>
        </p:nvSpPr>
        <p:spPr>
          <a:xfrm>
            <a:off x="7633333" y="323520"/>
            <a:ext cx="160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Simulated Annealing Solver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3696AE-2BDB-4E3F-A28F-B4F7591F2DB5}"/>
              </a:ext>
            </a:extLst>
          </p:cNvPr>
          <p:cNvCxnSpPr>
            <a:cxnSpLocks/>
          </p:cNvCxnSpPr>
          <p:nvPr/>
        </p:nvCxnSpPr>
        <p:spPr>
          <a:xfrm flipV="1">
            <a:off x="6527800" y="1246850"/>
            <a:ext cx="207102" cy="79531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2FA2DF-E33D-4F40-B8B9-0B53E07D58C0}"/>
              </a:ext>
            </a:extLst>
          </p:cNvPr>
          <p:cNvCxnSpPr>
            <a:cxnSpLocks/>
          </p:cNvCxnSpPr>
          <p:nvPr/>
        </p:nvCxnSpPr>
        <p:spPr>
          <a:xfrm flipV="1">
            <a:off x="6806439" y="1246850"/>
            <a:ext cx="1653789" cy="81321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13C6F1-5CD6-4F8D-96AA-753F43AA6427}"/>
              </a:ext>
            </a:extLst>
          </p:cNvPr>
          <p:cNvSpPr txBox="1"/>
          <p:nvPr/>
        </p:nvSpPr>
        <p:spPr>
          <a:xfrm>
            <a:off x="9298408" y="323520"/>
            <a:ext cx="143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Solutions’ display options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277340-F08D-4023-9268-56177072BADF}"/>
              </a:ext>
            </a:extLst>
          </p:cNvPr>
          <p:cNvCxnSpPr>
            <a:cxnSpLocks/>
            <a:stCxn id="30" idx="1"/>
            <a:endCxn id="28" idx="2"/>
          </p:cNvCxnSpPr>
          <p:nvPr/>
        </p:nvCxnSpPr>
        <p:spPr>
          <a:xfrm flipH="1" flipV="1">
            <a:off x="10016334" y="1246850"/>
            <a:ext cx="1201148" cy="76434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510D5-7644-4A87-A06A-BA3A4BB7A124}"/>
              </a:ext>
            </a:extLst>
          </p:cNvPr>
          <p:cNvSpPr/>
          <p:nvPr/>
        </p:nvSpPr>
        <p:spPr>
          <a:xfrm>
            <a:off x="11217482" y="1838899"/>
            <a:ext cx="708417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7C2C3-0825-4C86-94E8-392C8584C189}"/>
              </a:ext>
            </a:extLst>
          </p:cNvPr>
          <p:cNvSpPr txBox="1"/>
          <p:nvPr/>
        </p:nvSpPr>
        <p:spPr>
          <a:xfrm>
            <a:off x="10734259" y="397143"/>
            <a:ext cx="1646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Version Information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DA0B5-FF61-4272-AA9C-51B75ACB5BDC}"/>
              </a:ext>
            </a:extLst>
          </p:cNvPr>
          <p:cNvCxnSpPr>
            <a:cxnSpLocks/>
          </p:cNvCxnSpPr>
          <p:nvPr/>
        </p:nvCxnSpPr>
        <p:spPr>
          <a:xfrm flipH="1" flipV="1">
            <a:off x="12008648" y="1246850"/>
            <a:ext cx="69237" cy="77936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8AF28B-5718-4503-92FD-279677162ACC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683325" y="3437417"/>
            <a:ext cx="427548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C750C-0608-4FFD-8B4B-F5ACFB8F8F97}"/>
              </a:ext>
            </a:extLst>
          </p:cNvPr>
          <p:cNvSpPr/>
          <p:nvPr/>
        </p:nvSpPr>
        <p:spPr>
          <a:xfrm>
            <a:off x="2120900" y="2739148"/>
            <a:ext cx="2559050" cy="12804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800B1-9C79-4FF7-B50A-B5D21B754249}"/>
              </a:ext>
            </a:extLst>
          </p:cNvPr>
          <p:cNvSpPr txBox="1"/>
          <p:nvPr/>
        </p:nvSpPr>
        <p:spPr>
          <a:xfrm>
            <a:off x="271316" y="2975752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Genetic Algorithm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574B0-0604-4DD2-8973-D27D906CED14}"/>
              </a:ext>
            </a:extLst>
          </p:cNvPr>
          <p:cNvSpPr/>
          <p:nvPr/>
        </p:nvSpPr>
        <p:spPr>
          <a:xfrm>
            <a:off x="2098543" y="4147756"/>
            <a:ext cx="2581407" cy="9449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603A2-CE0A-4C2E-8D72-CCE7CF9AD82C}"/>
              </a:ext>
            </a:extLst>
          </p:cNvPr>
          <p:cNvSpPr txBox="1"/>
          <p:nvPr/>
        </p:nvSpPr>
        <p:spPr>
          <a:xfrm>
            <a:off x="264534" y="4231628"/>
            <a:ext cx="14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Simulated Annealing</a:t>
            </a:r>
          </a:p>
          <a:p>
            <a:pPr algn="r"/>
            <a:r>
              <a:rPr lang="pt-PT" dirty="0"/>
              <a:t>Parameters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6FB161-0E1E-4136-83F8-21C185F5E348}"/>
              </a:ext>
            </a:extLst>
          </p:cNvPr>
          <p:cNvSpPr/>
          <p:nvPr/>
        </p:nvSpPr>
        <p:spPr>
          <a:xfrm>
            <a:off x="2838449" y="1536372"/>
            <a:ext cx="510777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321BAB-F9B7-4B54-BCB4-134478639D20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 flipV="1">
            <a:off x="1672954" y="829541"/>
            <a:ext cx="1165495" cy="78483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9FA70A-0B74-4763-A8BA-86690EC04BFA}"/>
              </a:ext>
            </a:extLst>
          </p:cNvPr>
          <p:cNvSpPr txBox="1"/>
          <p:nvPr/>
        </p:nvSpPr>
        <p:spPr>
          <a:xfrm>
            <a:off x="266101" y="644875"/>
            <a:ext cx="140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ED920-D1CB-4F70-9EA4-D80BD12F6F06}"/>
              </a:ext>
            </a:extLst>
          </p:cNvPr>
          <p:cNvSpPr/>
          <p:nvPr/>
        </p:nvSpPr>
        <p:spPr>
          <a:xfrm>
            <a:off x="2726398" y="1728885"/>
            <a:ext cx="622828" cy="15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26208-F9DB-4EE2-9DC7-24E2BAABFCC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flipH="1" flipV="1">
            <a:off x="1678110" y="1651695"/>
            <a:ext cx="1048288" cy="15519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C5FDB-E93C-4A61-A6F8-9761267324A9}"/>
              </a:ext>
            </a:extLst>
          </p:cNvPr>
          <p:cNvSpPr txBox="1"/>
          <p:nvPr/>
        </p:nvSpPr>
        <p:spPr>
          <a:xfrm>
            <a:off x="266101" y="1328529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Fitness goal threshold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7D2031-8656-409C-9739-37D77F73355A}"/>
              </a:ext>
            </a:extLst>
          </p:cNvPr>
          <p:cNvSpPr/>
          <p:nvPr/>
        </p:nvSpPr>
        <p:spPr>
          <a:xfrm>
            <a:off x="2545200" y="2009775"/>
            <a:ext cx="752071" cy="478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5480E-E56D-42CD-AD9E-8A081B538403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1676544" y="2303208"/>
            <a:ext cx="868656" cy="8062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E8129-A896-49D3-B7BE-F2F394B07F0E}"/>
              </a:ext>
            </a:extLst>
          </p:cNvPr>
          <p:cNvSpPr txBox="1"/>
          <p:nvPr/>
        </p:nvSpPr>
        <p:spPr>
          <a:xfrm>
            <a:off x="264535" y="1980042"/>
            <a:ext cx="14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Time Limit Options</a:t>
            </a:r>
            <a:endParaRPr lang="en-GB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D88A5D-3937-4136-9FCC-B41A1C522264}"/>
              </a:ext>
            </a:extLst>
          </p:cNvPr>
          <p:cNvCxnSpPr>
            <a:cxnSpLocks/>
          </p:cNvCxnSpPr>
          <p:nvPr/>
        </p:nvCxnSpPr>
        <p:spPr>
          <a:xfrm flipH="1">
            <a:off x="1693353" y="4683057"/>
            <a:ext cx="427547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6152D16-DCD6-4D96-99DE-CF7F2ED19510}"/>
              </a:ext>
            </a:extLst>
          </p:cNvPr>
          <p:cNvSpPr txBox="1"/>
          <p:nvPr/>
        </p:nvSpPr>
        <p:spPr>
          <a:xfrm>
            <a:off x="-1653547" y="-120506"/>
            <a:ext cx="48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Galapagos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A19A4C-EB50-4DF3-8D06-FC8B505F97EE}"/>
              </a:ext>
            </a:extLst>
          </p:cNvPr>
          <p:cNvSpPr/>
          <p:nvPr/>
        </p:nvSpPr>
        <p:spPr>
          <a:xfrm>
            <a:off x="4656996" y="1298975"/>
            <a:ext cx="1489992" cy="50002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FFEFC6-C2FE-4BF4-9C3A-70A064B1492C}"/>
              </a:ext>
            </a:extLst>
          </p:cNvPr>
          <p:cNvSpPr txBox="1"/>
          <p:nvPr/>
        </p:nvSpPr>
        <p:spPr>
          <a:xfrm>
            <a:off x="260945" y="5283615"/>
            <a:ext cx="141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Theoretical posts about evolutionary solvers</a:t>
            </a:r>
            <a:endParaRPr lang="en-GB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380C2A-06EF-488E-936D-323B58598BBD}"/>
              </a:ext>
            </a:extLst>
          </p:cNvPr>
          <p:cNvCxnSpPr>
            <a:cxnSpLocks/>
          </p:cNvCxnSpPr>
          <p:nvPr/>
        </p:nvCxnSpPr>
        <p:spPr>
          <a:xfrm flipH="1">
            <a:off x="1693353" y="5756586"/>
            <a:ext cx="2963643" cy="0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791C531-5040-4200-808D-4CBECF5A6B8E}"/>
              </a:ext>
            </a:extLst>
          </p:cNvPr>
          <p:cNvCxnSpPr>
            <a:cxnSpLocks/>
            <a:stCxn id="48" idx="0"/>
            <a:endCxn id="28" idx="2"/>
          </p:cNvCxnSpPr>
          <p:nvPr/>
        </p:nvCxnSpPr>
        <p:spPr>
          <a:xfrm flipV="1">
            <a:off x="7336148" y="1246850"/>
            <a:ext cx="2680186" cy="281248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1D00BF3-3674-4032-A332-BEC24459CC78}"/>
              </a:ext>
            </a:extLst>
          </p:cNvPr>
          <p:cNvSpPr/>
          <p:nvPr/>
        </p:nvSpPr>
        <p:spPr>
          <a:xfrm>
            <a:off x="6798296" y="4059335"/>
            <a:ext cx="1075704" cy="3445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1B6D6AC-9D56-416D-8EE2-0A08E6A35283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6794070" y="2798665"/>
            <a:ext cx="221424" cy="630335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479366FD-4384-45DB-86A5-16A8C80C9ADC}"/>
              </a:ext>
            </a:extLst>
          </p:cNvPr>
          <p:cNvSpPr/>
          <p:nvPr/>
        </p:nvSpPr>
        <p:spPr>
          <a:xfrm>
            <a:off x="6734902" y="3429000"/>
            <a:ext cx="118336" cy="1190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7D77B6-5A0A-4548-9F0F-A435A4FCDCE9}"/>
              </a:ext>
            </a:extLst>
          </p:cNvPr>
          <p:cNvSpPr/>
          <p:nvPr/>
        </p:nvSpPr>
        <p:spPr>
          <a:xfrm>
            <a:off x="7156208" y="2975752"/>
            <a:ext cx="118336" cy="1190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6D9819-E242-4FAC-BAA2-2259F877DAD5}"/>
              </a:ext>
            </a:extLst>
          </p:cNvPr>
          <p:cNvSpPr txBox="1"/>
          <p:nvPr/>
        </p:nvSpPr>
        <p:spPr>
          <a:xfrm>
            <a:off x="6428195" y="2241979"/>
            <a:ext cx="1653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Better fitness value found</a:t>
            </a:r>
            <a:endParaRPr lang="en-GB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8CFAA5A-EF4A-4045-8E44-86F5075EB59D}"/>
              </a:ext>
            </a:extLst>
          </p:cNvPr>
          <p:cNvCxnSpPr>
            <a:cxnSpLocks/>
          </p:cNvCxnSpPr>
          <p:nvPr/>
        </p:nvCxnSpPr>
        <p:spPr>
          <a:xfrm flipH="1" flipV="1">
            <a:off x="7054941" y="2798665"/>
            <a:ext cx="188172" cy="174301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9845CCB-BCF0-483A-A2A4-63B39AF5691B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8604256" y="3035263"/>
            <a:ext cx="846737" cy="617948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865FD8F-B24F-449D-BAF6-DEFC85F05C9D}"/>
              </a:ext>
            </a:extLst>
          </p:cNvPr>
          <p:cNvSpPr txBox="1"/>
          <p:nvPr/>
        </p:nvSpPr>
        <p:spPr>
          <a:xfrm>
            <a:off x="9450993" y="2573598"/>
            <a:ext cx="1653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Population’s average fitness value</a:t>
            </a:r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4E21F57-367E-4817-8BEE-D4016A99271E}"/>
              </a:ext>
            </a:extLst>
          </p:cNvPr>
          <p:cNvCxnSpPr>
            <a:cxnSpLocks/>
          </p:cNvCxnSpPr>
          <p:nvPr/>
        </p:nvCxnSpPr>
        <p:spPr>
          <a:xfrm flipV="1">
            <a:off x="10554186" y="3653210"/>
            <a:ext cx="438203" cy="750713"/>
          </a:xfrm>
          <a:prstGeom prst="straightConnector1">
            <a:avLst/>
          </a:prstGeom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F896D01-54E0-4A2E-BEE2-6B9C2EF7BD26}"/>
              </a:ext>
            </a:extLst>
          </p:cNvPr>
          <p:cNvSpPr txBox="1"/>
          <p:nvPr/>
        </p:nvSpPr>
        <p:spPr>
          <a:xfrm>
            <a:off x="10815180" y="3330045"/>
            <a:ext cx="1653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Best Fitness found ever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422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13248</TotalTime>
  <Words>181</Words>
  <Application>Microsoft Office PowerPoint</Application>
  <PresentationFormat>Widescreen</PresentationFormat>
  <Paragraphs>84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Catarina Belém</dc:creator>
  <cp:lastModifiedBy>Catarina Belém</cp:lastModifiedBy>
  <cp:revision>40</cp:revision>
  <dcterms:created xsi:type="dcterms:W3CDTF">2019-01-15T13:02:18Z</dcterms:created>
  <dcterms:modified xsi:type="dcterms:W3CDTF">2019-02-13T14:01:31Z</dcterms:modified>
</cp:coreProperties>
</file>